
<file path=[Content_Types].xml><?xml version="1.0" encoding="utf-8"?>
<Types xmlns="http://schemas.openxmlformats.org/package/2006/content-types"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300" r:id="rId4"/>
    <p:sldId id="301" r:id="rId5"/>
    <p:sldId id="302" r:id="rId6"/>
    <p:sldId id="303" r:id="rId7"/>
    <p:sldId id="304" r:id="rId8"/>
    <p:sldId id="305" r:id="rId9"/>
    <p:sldId id="306" r:id="rId10"/>
    <p:sldId id="307" r:id="rId11"/>
    <p:sldId id="29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10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76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89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0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0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19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59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79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95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304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7468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44849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4442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5272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1125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67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07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1022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11" Type="http://schemas.openxmlformats.org/officeDocument/2006/relationships/image" Target="../media/image11.png"/><Relationship Id="rId5" Type="http://schemas.openxmlformats.org/officeDocument/2006/relationships/image" Target="../media/image5.jp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54EB425F-886B-41A3-AEEF-08AF91DD1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13" y="642938"/>
            <a:ext cx="1547813" cy="24463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 descr="A picture containing umbrella&#10;&#10;Description automatically generated">
            <a:extLst>
              <a:ext uri="{FF2B5EF4-FFF2-40B4-BE49-F238E27FC236}">
                <a16:creationId xmlns:a16="http://schemas.microsoft.com/office/drawing/2014/main" id="{099B0FA3-FDDB-4D06-B1CA-8629B29B43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8" r="11510"/>
          <a:stretch/>
        </p:blipFill>
        <p:spPr>
          <a:xfrm>
            <a:off x="658813" y="3171825"/>
            <a:ext cx="1547813" cy="13620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 descr="A picture containing shirt&#10;&#10;Description automatically generated">
            <a:extLst>
              <a:ext uri="{FF2B5EF4-FFF2-40B4-BE49-F238E27FC236}">
                <a16:creationId xmlns:a16="http://schemas.microsoft.com/office/drawing/2014/main" id="{0189D5C1-FCC1-441C-8A23-C7B2C5C66D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888" y="4618038"/>
            <a:ext cx="1154113" cy="15557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4854F0A1-9D04-41A5-8845-932CC1A0C1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13" y="4618038"/>
            <a:ext cx="1152525" cy="15557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id="{A67F8E1E-4B99-49B5-BF36-3B859A5EC7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138" y="4618038"/>
            <a:ext cx="1146175" cy="15557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3" name="Picture 22" descr="A close up of a sign&#10;&#10;Description automatically generated">
            <a:extLst>
              <a:ext uri="{FF2B5EF4-FFF2-40B4-BE49-F238E27FC236}">
                <a16:creationId xmlns:a16="http://schemas.microsoft.com/office/drawing/2014/main" id="{57CEE397-CE4F-400A-9D9E-C72D64C92F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763" y="642938"/>
            <a:ext cx="3625850" cy="389096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22C50C8D-823D-44C8-BB08-31C95A1EC70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5" t="12356" r="14637" b="12248"/>
          <a:stretch/>
        </p:blipFill>
        <p:spPr>
          <a:xfrm>
            <a:off x="8995716" y="725774"/>
            <a:ext cx="2703226" cy="28505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 descr="A person on a stage&#10;&#10;Description automatically generated">
            <a:extLst>
              <a:ext uri="{FF2B5EF4-FFF2-40B4-BE49-F238E27FC236}">
                <a16:creationId xmlns:a16="http://schemas.microsoft.com/office/drawing/2014/main" id="{5991742B-B9EE-4C2A-9D8B-095D88DF5FD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450" y="4618038"/>
            <a:ext cx="1554163" cy="15557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9" name="Picture 28" descr="A picture containing red, white&#10;&#10;Description automatically generated">
            <a:extLst>
              <a:ext uri="{FF2B5EF4-FFF2-40B4-BE49-F238E27FC236}">
                <a16:creationId xmlns:a16="http://schemas.microsoft.com/office/drawing/2014/main" id="{E4A578D4-BEF9-4823-97DC-6D7ABF4CD5C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890" y="3661477"/>
            <a:ext cx="2512311" cy="2512311"/>
          </a:xfrm>
          <a:prstGeom prst="rect">
            <a:avLst/>
          </a:prstGeom>
        </p:spPr>
      </p:pic>
      <p:pic>
        <p:nvPicPr>
          <p:cNvPr id="27" name="Picture 26" descr="A close up of a sign&#10;&#10;Description automatically generated">
            <a:extLst>
              <a:ext uri="{FF2B5EF4-FFF2-40B4-BE49-F238E27FC236}">
                <a16:creationId xmlns:a16="http://schemas.microsoft.com/office/drawing/2014/main" id="{602547D8-2E26-4934-B3DD-B598659C1B3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725774"/>
            <a:ext cx="2703226" cy="2703226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:a16="http://schemas.microsoft.com/office/drawing/2014/main" id="{3BD62AB0-0D10-47F7-BDEA-8FF84864793B}"/>
              </a:ext>
            </a:extLst>
          </p:cNvPr>
          <p:cNvSpPr txBox="1">
            <a:spLocks/>
          </p:cNvSpPr>
          <p:nvPr/>
        </p:nvSpPr>
        <p:spPr>
          <a:xfrm>
            <a:off x="8217264" y="4272881"/>
            <a:ext cx="3698303" cy="2246063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5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A WEST END</a:t>
            </a:r>
            <a:br>
              <a:rPr lang="en-GB" sz="35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</a:br>
            <a:r>
              <a:rPr lang="en-GB" sz="35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SPECTACULAR</a:t>
            </a:r>
          </a:p>
          <a:p>
            <a:pPr algn="ctr"/>
            <a:r>
              <a:rPr lang="en-GB" sz="24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24</a:t>
            </a:r>
            <a:r>
              <a:rPr lang="en-GB" sz="2400" b="1" baseline="30000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th</a:t>
            </a:r>
            <a:r>
              <a:rPr lang="en-GB" sz="24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 JUNE 2020</a:t>
            </a:r>
          </a:p>
        </p:txBody>
      </p:sp>
    </p:spTree>
    <p:extLst>
      <p:ext uri="{BB962C8B-B14F-4D97-AF65-F5344CB8AC3E}">
        <p14:creationId xmlns:p14="http://schemas.microsoft.com/office/powerpoint/2010/main" val="323720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E57B1-68D1-4752-A90A-520E50CA4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145932"/>
            <a:ext cx="10515600" cy="959586"/>
          </a:xfrm>
        </p:spPr>
        <p:txBody>
          <a:bodyPr vert="horz" wrap="none" lIns="91440" tIns="45720" rIns="91440" bIns="45720" rtlCol="0" anchor="t">
            <a:normAutofit/>
          </a:bodyPr>
          <a:lstStyle/>
          <a:p>
            <a:pPr algn="r"/>
            <a:r>
              <a:rPr lang="en-US" sz="400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7. Mary Poppins Medley</a:t>
            </a:r>
          </a:p>
        </p:txBody>
      </p:sp>
      <p:pic>
        <p:nvPicPr>
          <p:cNvPr id="11" name="Picture 10" descr="A group of people standing in front of a crowd posing for the camera&#10;&#10;Description automatically generated">
            <a:extLst>
              <a:ext uri="{FF2B5EF4-FFF2-40B4-BE49-F238E27FC236}">
                <a16:creationId xmlns:a16="http://schemas.microsoft.com/office/drawing/2014/main" id="{5637D3BD-D1CD-4C6D-A876-08D959774A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43464"/>
            <a:ext cx="6102245" cy="4530917"/>
          </a:xfrm>
          <a:prstGeom prst="rect">
            <a:avLst/>
          </a:prstGeom>
        </p:spPr>
      </p:pic>
      <p:pic>
        <p:nvPicPr>
          <p:cNvPr id="15" name="MARY POPPINS">
            <a:hlinkClick r:id="" action="ppaction://media"/>
            <a:extLst>
              <a:ext uri="{FF2B5EF4-FFF2-40B4-BE49-F238E27FC236}">
                <a16:creationId xmlns:a16="http://schemas.microsoft.com/office/drawing/2014/main" id="{4D37BA93-586A-4536-9905-FC4480294D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95678" y="177258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8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7A5C4053-D5C2-4908-8EB5-06158AE85D9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4" r="21745"/>
          <a:stretch/>
        </p:blipFill>
        <p:spPr>
          <a:xfrm>
            <a:off x="802341" y="965199"/>
            <a:ext cx="2167881" cy="4290381"/>
          </a:xfrm>
          <a:prstGeom prst="rect">
            <a:avLst/>
          </a:prstGeom>
          <a:ln w="190500">
            <a:solidFill>
              <a:srgbClr val="FFFFFF"/>
            </a:solidFill>
          </a:ln>
          <a:effectLst>
            <a:reflection blurRad="38100" stA="52000" endA="300" endPos="30000" dir="5400000" sy="-100000" algn="bl" rotWithShape="0"/>
            <a:softEdge rad="1905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5CE8F9-E283-4579-938A-1DDC19E8C99F}"/>
              </a:ext>
            </a:extLst>
          </p:cNvPr>
          <p:cNvSpPr txBox="1"/>
          <p:nvPr/>
        </p:nvSpPr>
        <p:spPr>
          <a:xfrm>
            <a:off x="3787884" y="2305615"/>
            <a:ext cx="76017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</a:rPr>
              <a:t>Winds in the east, there’s a mist </a:t>
            </a:r>
            <a:r>
              <a:rPr lang="en-GB" sz="2800" b="1" dirty="0" err="1">
                <a:latin typeface="Calibri" panose="020F0502020204030204" pitchFamily="34" charset="0"/>
              </a:rPr>
              <a:t>comin</a:t>
            </a:r>
            <a:r>
              <a:rPr lang="en-GB" sz="2800" b="1" dirty="0">
                <a:latin typeface="Calibri" panose="020F0502020204030204" pitchFamily="34" charset="0"/>
              </a:rPr>
              <a:t>' in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Like </a:t>
            </a:r>
            <a:r>
              <a:rPr lang="en-GB" sz="2800" b="1" dirty="0" err="1">
                <a:latin typeface="Calibri" panose="020F0502020204030204" pitchFamily="34" charset="0"/>
              </a:rPr>
              <a:t>somethin</a:t>
            </a:r>
            <a:r>
              <a:rPr lang="en-GB" sz="2800" b="1" dirty="0">
                <a:latin typeface="Calibri" panose="020F0502020204030204" pitchFamily="34" charset="0"/>
              </a:rPr>
              <a:t>' is </a:t>
            </a:r>
            <a:r>
              <a:rPr lang="en-GB" sz="2800" b="1" dirty="0" err="1">
                <a:latin typeface="Calibri" panose="020F0502020204030204" pitchFamily="34" charset="0"/>
              </a:rPr>
              <a:t>brewin</a:t>
            </a:r>
            <a:r>
              <a:rPr lang="en-GB" sz="2800" b="1" dirty="0">
                <a:latin typeface="Calibri" panose="020F0502020204030204" pitchFamily="34" charset="0"/>
              </a:rPr>
              <a:t>' and 'bout to begin.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Can't put me finger on what lies in store,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But I feel what's to happen all happened before.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 </a:t>
            </a:r>
            <a:r>
              <a:rPr lang="en-GB" sz="2800" b="1" dirty="0" err="1">
                <a:latin typeface="Calibri" panose="020F0502020204030204" pitchFamily="34" charset="0"/>
              </a:rPr>
              <a:t>chimeny</a:t>
            </a:r>
            <a:r>
              <a:rPr lang="en-GB" sz="2800" b="1" dirty="0">
                <a:latin typeface="Calibri" panose="020F0502020204030204" pitchFamily="34" charset="0"/>
              </a:rPr>
              <a:t> </a:t>
            </a: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 </a:t>
            </a: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, </a:t>
            </a:r>
            <a:r>
              <a:rPr lang="en-GB" sz="2800" b="1" dirty="0" err="1">
                <a:latin typeface="Calibri" panose="020F0502020204030204" pitchFamily="34" charset="0"/>
              </a:rPr>
              <a:t>cheree</a:t>
            </a:r>
            <a:r>
              <a:rPr lang="en-GB" sz="2800" b="1" dirty="0">
                <a:latin typeface="Calibri" panose="020F0502020204030204" pitchFamily="34" charset="0"/>
              </a:rPr>
              <a:t> </a:t>
            </a: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 </a:t>
            </a:r>
            <a:r>
              <a:rPr lang="en-GB" sz="2800" b="1" dirty="0" err="1">
                <a:latin typeface="Calibri" panose="020F0502020204030204" pitchFamily="34" charset="0"/>
              </a:rPr>
              <a:t>cheroo</a:t>
            </a:r>
            <a:r>
              <a:rPr lang="en-GB" sz="2800" b="1" dirty="0">
                <a:latin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56662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7A5C4053-D5C2-4908-8EB5-06158AE85D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4" r="21745"/>
          <a:stretch/>
        </p:blipFill>
        <p:spPr>
          <a:xfrm>
            <a:off x="802341" y="965199"/>
            <a:ext cx="2167881" cy="4290381"/>
          </a:xfrm>
          <a:prstGeom prst="rect">
            <a:avLst/>
          </a:prstGeom>
          <a:ln w="190500">
            <a:solidFill>
              <a:srgbClr val="FFFFFF"/>
            </a:solidFill>
          </a:ln>
          <a:effectLst>
            <a:reflection blurRad="38100" stA="52000" endA="300" endPos="30000" dir="5400000" sy="-100000" algn="bl" rotWithShape="0"/>
            <a:softEdge rad="1905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5CE8F9-E283-4579-938A-1DDC19E8C99F}"/>
              </a:ext>
            </a:extLst>
          </p:cNvPr>
          <p:cNvSpPr txBox="1"/>
          <p:nvPr/>
        </p:nvSpPr>
        <p:spPr>
          <a:xfrm>
            <a:off x="3680307" y="1771561"/>
            <a:ext cx="6739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</a:rPr>
              <a:t>With tuppence for paper and strings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You can have your own set of wings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With your feet on the ground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You're a bird in a flight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With your fist holding tight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To the string of your kite</a:t>
            </a:r>
          </a:p>
        </p:txBody>
      </p:sp>
    </p:spTree>
    <p:extLst>
      <p:ext uri="{BB962C8B-B14F-4D97-AF65-F5344CB8AC3E}">
        <p14:creationId xmlns:p14="http://schemas.microsoft.com/office/powerpoint/2010/main" val="56511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7A5C4053-D5C2-4908-8EB5-06158AE85D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4" r="21745"/>
          <a:stretch/>
        </p:blipFill>
        <p:spPr>
          <a:xfrm>
            <a:off x="802341" y="965199"/>
            <a:ext cx="2167881" cy="4290381"/>
          </a:xfrm>
          <a:prstGeom prst="rect">
            <a:avLst/>
          </a:prstGeom>
          <a:ln w="190500">
            <a:solidFill>
              <a:srgbClr val="FFFFFF"/>
            </a:solidFill>
          </a:ln>
          <a:effectLst>
            <a:reflection blurRad="38100" stA="52000" endA="300" endPos="30000" dir="5400000" sy="-100000" algn="bl" rotWithShape="0"/>
            <a:softEdge rad="1905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5CE8F9-E283-4579-938A-1DDC19E8C99F}"/>
              </a:ext>
            </a:extLst>
          </p:cNvPr>
          <p:cNvSpPr txBox="1"/>
          <p:nvPr/>
        </p:nvSpPr>
        <p:spPr>
          <a:xfrm>
            <a:off x="3693754" y="1556117"/>
            <a:ext cx="67394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</a:rPr>
              <a:t>Oh, oh, oh!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Let's go fly a kite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Up to the highest height!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Let's go fly a kite and send it soaring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Up to the atmosphere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Up where the air is clear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Oh, let's go fly a kite</a:t>
            </a:r>
            <a:r>
              <a:rPr lang="en-GB" sz="2800" dirty="0">
                <a:latin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88696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7A5C4053-D5C2-4908-8EB5-06158AE85D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4" r="21745"/>
          <a:stretch/>
        </p:blipFill>
        <p:spPr>
          <a:xfrm>
            <a:off x="802341" y="965199"/>
            <a:ext cx="2167881" cy="4290381"/>
          </a:xfrm>
          <a:prstGeom prst="rect">
            <a:avLst/>
          </a:prstGeom>
          <a:ln w="190500">
            <a:solidFill>
              <a:srgbClr val="FFFFFF"/>
            </a:solidFill>
          </a:ln>
          <a:effectLst>
            <a:reflection blurRad="38100" stA="52000" endA="300" endPos="30000" dir="5400000" sy="-100000" algn="bl" rotWithShape="0"/>
            <a:softEdge rad="1905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5CE8F9-E283-4579-938A-1DDC19E8C99F}"/>
              </a:ext>
            </a:extLst>
          </p:cNvPr>
          <p:cNvSpPr txBox="1"/>
          <p:nvPr/>
        </p:nvSpPr>
        <p:spPr>
          <a:xfrm>
            <a:off x="3693754" y="1579794"/>
            <a:ext cx="73328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</a:rPr>
              <a:t>Early each day to the steps of Saint Paul's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The little old bird woman comes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In her own special way to the people she calls,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"Come, buy my bags full of crumbs.</a:t>
            </a:r>
          </a:p>
          <a:p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Come feed the little birds,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Show them you care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And you'll be glad if you do</a:t>
            </a:r>
          </a:p>
        </p:txBody>
      </p:sp>
    </p:spTree>
    <p:extLst>
      <p:ext uri="{BB962C8B-B14F-4D97-AF65-F5344CB8AC3E}">
        <p14:creationId xmlns:p14="http://schemas.microsoft.com/office/powerpoint/2010/main" val="414535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7A5C4053-D5C2-4908-8EB5-06158AE85D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4" r="21745"/>
          <a:stretch/>
        </p:blipFill>
        <p:spPr>
          <a:xfrm>
            <a:off x="802341" y="965199"/>
            <a:ext cx="2167881" cy="4290381"/>
          </a:xfrm>
          <a:prstGeom prst="rect">
            <a:avLst/>
          </a:prstGeom>
          <a:ln w="190500">
            <a:solidFill>
              <a:srgbClr val="FFFFFF"/>
            </a:solidFill>
          </a:ln>
          <a:effectLst>
            <a:reflection blurRad="38100" stA="52000" endA="300" endPos="30000" dir="5400000" sy="-100000" algn="bl" rotWithShape="0"/>
            <a:softEdge rad="1905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5CE8F9-E283-4579-938A-1DDC19E8C99F}"/>
              </a:ext>
            </a:extLst>
          </p:cNvPr>
          <p:cNvSpPr txBox="1"/>
          <p:nvPr/>
        </p:nvSpPr>
        <p:spPr>
          <a:xfrm>
            <a:off x="3693754" y="1579794"/>
            <a:ext cx="6739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</a:rPr>
              <a:t>Their young ones are hungry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Their nests are so bare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All it takes is tuppence from you</a:t>
            </a:r>
          </a:p>
          <a:p>
            <a:r>
              <a:rPr lang="en-GB" sz="2800" b="1" dirty="0">
                <a:latin typeface="Calibri" panose="020F0502020204030204" pitchFamily="34" charset="0"/>
              </a:rPr>
              <a:t> </a:t>
            </a:r>
          </a:p>
          <a:p>
            <a:r>
              <a:rPr lang="en-GB" sz="2800" b="1" dirty="0">
                <a:latin typeface="Calibri" panose="020F0502020204030204" pitchFamily="34" charset="0"/>
              </a:rPr>
              <a:t>Feed the birds, tuppence a bag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Tuppence, tuppence, tuppence a bag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"Feed the birds, tuppence a bag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Tuppence, tuppence, tuppence a bag"</a:t>
            </a:r>
          </a:p>
        </p:txBody>
      </p:sp>
    </p:spTree>
    <p:extLst>
      <p:ext uri="{BB962C8B-B14F-4D97-AF65-F5344CB8AC3E}">
        <p14:creationId xmlns:p14="http://schemas.microsoft.com/office/powerpoint/2010/main" val="218205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7A5C4053-D5C2-4908-8EB5-06158AE85D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4" r="21745"/>
          <a:stretch/>
        </p:blipFill>
        <p:spPr>
          <a:xfrm>
            <a:off x="802341" y="965199"/>
            <a:ext cx="2167881" cy="4290381"/>
          </a:xfrm>
          <a:prstGeom prst="rect">
            <a:avLst/>
          </a:prstGeom>
          <a:ln w="190500">
            <a:solidFill>
              <a:srgbClr val="FFFFFF"/>
            </a:solidFill>
          </a:ln>
          <a:effectLst>
            <a:reflection blurRad="38100" stA="52000" endA="300" endPos="30000" dir="5400000" sy="-100000" algn="bl" rotWithShape="0"/>
            <a:softEdge rad="1905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5CE8F9-E283-4579-938A-1DDC19E8C99F}"/>
              </a:ext>
            </a:extLst>
          </p:cNvPr>
          <p:cNvSpPr txBox="1"/>
          <p:nvPr/>
        </p:nvSpPr>
        <p:spPr>
          <a:xfrm>
            <a:off x="3680307" y="1874728"/>
            <a:ext cx="801863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 </a:t>
            </a: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-in-</a:t>
            </a:r>
            <a:r>
              <a:rPr lang="en-GB" sz="2800" b="1" dirty="0" err="1">
                <a:latin typeface="Calibri" panose="020F0502020204030204" pitchFamily="34" charset="0"/>
              </a:rPr>
              <a:t>ey</a:t>
            </a:r>
            <a:r>
              <a:rPr lang="en-GB" sz="2800" b="1" dirty="0">
                <a:latin typeface="Calibri" panose="020F0502020204030204" pitchFamily="34" charset="0"/>
              </a:rPr>
              <a:t>, </a:t>
            </a: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 </a:t>
            </a: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-in-</a:t>
            </a:r>
            <a:r>
              <a:rPr lang="en-GB" sz="2800" b="1" dirty="0" err="1">
                <a:latin typeface="Calibri" panose="020F0502020204030204" pitchFamily="34" charset="0"/>
              </a:rPr>
              <a:t>ey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 </a:t>
            </a: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 </a:t>
            </a:r>
            <a:r>
              <a:rPr lang="en-GB" sz="2800" b="1" dirty="0" err="1">
                <a:latin typeface="Calibri" panose="020F0502020204030204" pitchFamily="34" charset="0"/>
              </a:rPr>
              <a:t>cher-ee</a:t>
            </a:r>
            <a:r>
              <a:rPr lang="en-GB" sz="2800" b="1" dirty="0">
                <a:latin typeface="Calibri" panose="020F0502020204030204" pitchFamily="34" charset="0"/>
              </a:rPr>
              <a:t>!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A sweep is as lucky, as lucky can be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 </a:t>
            </a: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-in-</a:t>
            </a:r>
            <a:r>
              <a:rPr lang="en-GB" sz="2800" b="1" dirty="0" err="1">
                <a:latin typeface="Calibri" panose="020F0502020204030204" pitchFamily="34" charset="0"/>
              </a:rPr>
              <a:t>ey</a:t>
            </a:r>
            <a:r>
              <a:rPr lang="en-GB" sz="2800" b="1" dirty="0">
                <a:latin typeface="Calibri" panose="020F0502020204030204" pitchFamily="34" charset="0"/>
              </a:rPr>
              <a:t>, </a:t>
            </a: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 </a:t>
            </a: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-in-</a:t>
            </a:r>
            <a:r>
              <a:rPr lang="en-GB" sz="2800" b="1" dirty="0" err="1">
                <a:latin typeface="Calibri" panose="020F0502020204030204" pitchFamily="34" charset="0"/>
              </a:rPr>
              <a:t>ey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 </a:t>
            </a:r>
            <a:r>
              <a:rPr lang="en-GB" sz="2800" b="1" dirty="0" err="1">
                <a:latin typeface="Calibri" panose="020F0502020204030204" pitchFamily="34" charset="0"/>
              </a:rPr>
              <a:t>chim</a:t>
            </a:r>
            <a:r>
              <a:rPr lang="en-GB" sz="2800" b="1" dirty="0">
                <a:latin typeface="Calibri" panose="020F0502020204030204" pitchFamily="34" charset="0"/>
              </a:rPr>
              <a:t> </a:t>
            </a:r>
            <a:r>
              <a:rPr lang="en-GB" sz="2800" b="1" dirty="0" err="1">
                <a:latin typeface="Calibri" panose="020F0502020204030204" pitchFamily="34" charset="0"/>
              </a:rPr>
              <a:t>cher-oo</a:t>
            </a:r>
            <a:r>
              <a:rPr lang="en-GB" sz="2800" b="1" dirty="0">
                <a:latin typeface="Calibri" panose="020F0502020204030204" pitchFamily="34" charset="0"/>
              </a:rPr>
              <a:t>!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Good luck will rub off when I shakes 'ands with you</a:t>
            </a:r>
          </a:p>
          <a:p>
            <a:r>
              <a:rPr lang="en-GB" sz="2800" b="1" dirty="0">
                <a:latin typeface="Calibri" panose="020F0502020204030204" pitchFamily="34" charset="0"/>
              </a:rPr>
              <a:t>Or blow me a kiss and that's lucky too</a:t>
            </a:r>
          </a:p>
        </p:txBody>
      </p:sp>
    </p:spTree>
    <p:extLst>
      <p:ext uri="{BB962C8B-B14F-4D97-AF65-F5344CB8AC3E}">
        <p14:creationId xmlns:p14="http://schemas.microsoft.com/office/powerpoint/2010/main" val="381270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7A5C4053-D5C2-4908-8EB5-06158AE85D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4" r="21745"/>
          <a:stretch/>
        </p:blipFill>
        <p:spPr>
          <a:xfrm>
            <a:off x="802341" y="965199"/>
            <a:ext cx="2167881" cy="4290381"/>
          </a:xfrm>
          <a:prstGeom prst="rect">
            <a:avLst/>
          </a:prstGeom>
          <a:ln w="190500">
            <a:solidFill>
              <a:srgbClr val="FFFFFF"/>
            </a:solidFill>
          </a:ln>
          <a:effectLst>
            <a:reflection blurRad="38100" stA="52000" endA="300" endPos="30000" dir="5400000" sy="-100000" algn="bl" rotWithShape="0"/>
            <a:softEdge rad="1905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5CE8F9-E283-4579-938A-1DDC19E8C99F}"/>
              </a:ext>
            </a:extLst>
          </p:cNvPr>
          <p:cNvSpPr txBox="1"/>
          <p:nvPr/>
        </p:nvSpPr>
        <p:spPr>
          <a:xfrm>
            <a:off x="3666860" y="1305341"/>
            <a:ext cx="67394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</a:rPr>
              <a:t>Um-diddle-</a:t>
            </a:r>
            <a:r>
              <a:rPr lang="en-GB" sz="2800" b="1" dirty="0" err="1">
                <a:latin typeface="Calibri" panose="020F0502020204030204" pitchFamily="34" charset="0"/>
              </a:rPr>
              <a:t>ittl</a:t>
            </a:r>
            <a:r>
              <a:rPr lang="en-GB" sz="2800" b="1" dirty="0">
                <a:latin typeface="Calibri" panose="020F0502020204030204" pitchFamily="34" charset="0"/>
              </a:rPr>
              <a:t>-um-diddle-aye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Um-diddle-</a:t>
            </a:r>
            <a:r>
              <a:rPr lang="en-GB" sz="2800" b="1" dirty="0" err="1">
                <a:latin typeface="Calibri" panose="020F0502020204030204" pitchFamily="34" charset="0"/>
              </a:rPr>
              <a:t>ittl</a:t>
            </a:r>
            <a:r>
              <a:rPr lang="en-GB" sz="2800" b="1" dirty="0">
                <a:latin typeface="Calibri" panose="020F0502020204030204" pitchFamily="34" charset="0"/>
              </a:rPr>
              <a:t>-um-diddle-aye</a:t>
            </a:r>
          </a:p>
          <a:p>
            <a:r>
              <a:rPr lang="en-GB" sz="2800" b="1" dirty="0">
                <a:latin typeface="Calibri" panose="020F0502020204030204" pitchFamily="34" charset="0"/>
              </a:rPr>
              <a:t> </a:t>
            </a:r>
          </a:p>
          <a:p>
            <a:r>
              <a:rPr lang="en-GB" sz="2800" b="1" dirty="0">
                <a:latin typeface="Calibri" panose="020F0502020204030204" pitchFamily="34" charset="0"/>
              </a:rPr>
              <a:t>Supercalifragilisticexpialidocious!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Even though the sound of it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Is something quite atrocious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If you say it loud enough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You'll always sound precocious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Supercalifragilisticexpialidocious</a:t>
            </a:r>
          </a:p>
          <a:p>
            <a:r>
              <a:rPr lang="en-GB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4002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7A5C4053-D5C2-4908-8EB5-06158AE85D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4" r="21745"/>
          <a:stretch/>
        </p:blipFill>
        <p:spPr>
          <a:xfrm>
            <a:off x="802341" y="965199"/>
            <a:ext cx="2167881" cy="4290381"/>
          </a:xfrm>
          <a:prstGeom prst="rect">
            <a:avLst/>
          </a:prstGeom>
          <a:ln w="190500">
            <a:solidFill>
              <a:srgbClr val="FFFFFF"/>
            </a:solidFill>
          </a:ln>
          <a:effectLst>
            <a:reflection blurRad="38100" stA="52000" endA="300" endPos="30000" dir="5400000" sy="-100000" algn="bl" rotWithShape="0"/>
            <a:softEdge rad="1905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5CE8F9-E283-4579-938A-1DDC19E8C99F}"/>
              </a:ext>
            </a:extLst>
          </p:cNvPr>
          <p:cNvSpPr txBox="1"/>
          <p:nvPr/>
        </p:nvSpPr>
        <p:spPr>
          <a:xfrm>
            <a:off x="3693754" y="1228397"/>
            <a:ext cx="67394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</a:rPr>
              <a:t>Supercalifragilisticexpialidocious!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Even though the sound of it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Is something quite atrocious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If you say it loud enough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>
                <a:latin typeface="Calibri" panose="020F0502020204030204" pitchFamily="34" charset="0"/>
              </a:rPr>
              <a:t>You'll always sound precocious</a:t>
            </a:r>
            <a:br>
              <a:rPr lang="en-GB" sz="2800" b="1" dirty="0">
                <a:latin typeface="Calibri" panose="020F0502020204030204" pitchFamily="34" charset="0"/>
              </a:rPr>
            </a:br>
            <a:r>
              <a:rPr lang="en-GB" sz="2800" b="1" dirty="0" err="1">
                <a:latin typeface="Calibri" panose="020F0502020204030204" pitchFamily="34" charset="0"/>
              </a:rPr>
              <a:t>Supercalifragilistic</a:t>
            </a:r>
            <a:endParaRPr lang="en-GB" sz="2800" b="1" dirty="0">
              <a:latin typeface="Calibri" panose="020F0502020204030204" pitchFamily="34" charset="0"/>
            </a:endParaRPr>
          </a:p>
          <a:p>
            <a:r>
              <a:rPr lang="en-GB" sz="2800" b="1" dirty="0" err="1">
                <a:latin typeface="Calibri" panose="020F0502020204030204" pitchFamily="34" charset="0"/>
              </a:rPr>
              <a:t>Supercalifragilistic</a:t>
            </a:r>
            <a:endParaRPr lang="en-GB" sz="2800" b="1" dirty="0">
              <a:latin typeface="Calibri" panose="020F0502020204030204" pitchFamily="34" charset="0"/>
            </a:endParaRPr>
          </a:p>
          <a:p>
            <a:r>
              <a:rPr lang="en-GB" sz="2800" b="1" dirty="0" err="1">
                <a:latin typeface="Calibri" panose="020F0502020204030204" pitchFamily="34" charset="0"/>
              </a:rPr>
              <a:t>Su</a:t>
            </a:r>
            <a:r>
              <a:rPr lang="en-GB" sz="2800" b="1" dirty="0">
                <a:latin typeface="Calibri" panose="020F0502020204030204" pitchFamily="34" charset="0"/>
              </a:rPr>
              <a:t>-per-</a:t>
            </a:r>
            <a:r>
              <a:rPr lang="en-GB" sz="2800" b="1" dirty="0" err="1">
                <a:latin typeface="Calibri" panose="020F0502020204030204" pitchFamily="34" charset="0"/>
              </a:rPr>
              <a:t>cal</a:t>
            </a:r>
            <a:r>
              <a:rPr lang="en-GB" sz="2800" b="1" dirty="0">
                <a:latin typeface="Calibri" panose="020F0502020204030204" pitchFamily="34" charset="0"/>
              </a:rPr>
              <a:t>-</a:t>
            </a:r>
            <a:r>
              <a:rPr lang="en-GB" sz="2800" b="1" dirty="0" err="1">
                <a:latin typeface="Calibri" panose="020F0502020204030204" pitchFamily="34" charset="0"/>
              </a:rPr>
              <a:t>i</a:t>
            </a:r>
            <a:r>
              <a:rPr lang="en-GB" sz="2800" b="1" dirty="0">
                <a:latin typeface="Calibri" panose="020F0502020204030204" pitchFamily="34" charset="0"/>
              </a:rPr>
              <a:t>-frag-</a:t>
            </a:r>
            <a:r>
              <a:rPr lang="en-GB" sz="2800" b="1" dirty="0" err="1">
                <a:latin typeface="Calibri" panose="020F0502020204030204" pitchFamily="34" charset="0"/>
              </a:rPr>
              <a:t>i</a:t>
            </a:r>
            <a:r>
              <a:rPr lang="en-GB" sz="2800" b="1" dirty="0">
                <a:latin typeface="Calibri" panose="020F0502020204030204" pitchFamily="34" charset="0"/>
              </a:rPr>
              <a:t>-</a:t>
            </a:r>
            <a:r>
              <a:rPr lang="en-GB" sz="2800" b="1" dirty="0" err="1">
                <a:latin typeface="Calibri" panose="020F0502020204030204" pitchFamily="34" charset="0"/>
              </a:rPr>
              <a:t>lis</a:t>
            </a:r>
            <a:r>
              <a:rPr lang="en-GB" sz="2800" b="1" dirty="0">
                <a:latin typeface="Calibri" panose="020F0502020204030204" pitchFamily="34" charset="0"/>
              </a:rPr>
              <a:t>-tic</a:t>
            </a:r>
          </a:p>
          <a:p>
            <a:r>
              <a:rPr lang="en-GB" sz="2800" b="1" dirty="0">
                <a:latin typeface="Calibri" panose="020F0502020204030204" pitchFamily="34" charset="0"/>
              </a:rPr>
              <a:t>Ex—pi—a—li—do—</a:t>
            </a:r>
            <a:r>
              <a:rPr lang="en-GB" sz="2800" b="1" dirty="0" err="1">
                <a:latin typeface="Calibri" panose="020F0502020204030204" pitchFamily="34" charset="0"/>
              </a:rPr>
              <a:t>cious</a:t>
            </a:r>
            <a:r>
              <a:rPr lang="en-GB" sz="2800" b="1" dirty="0">
                <a:latin typeface="Calibri" panose="020F0502020204030204" pitchFamily="34" charset="0"/>
              </a:rPr>
              <a:t>.</a:t>
            </a:r>
          </a:p>
          <a:p>
            <a:r>
              <a:rPr lang="en-GB" sz="2800" b="1" dirty="0">
                <a:latin typeface="Calibri" panose="020F0502020204030204" pitchFamily="34" charset="0"/>
              </a:rPr>
              <a:t>Supercalifragilisticexpialidocious</a:t>
            </a:r>
          </a:p>
        </p:txBody>
      </p:sp>
    </p:spTree>
    <p:extLst>
      <p:ext uri="{BB962C8B-B14F-4D97-AF65-F5344CB8AC3E}">
        <p14:creationId xmlns:p14="http://schemas.microsoft.com/office/powerpoint/2010/main" val="363634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front of a crowd posing for the camera&#10;&#10;Description automatically generated">
            <a:extLst>
              <a:ext uri="{FF2B5EF4-FFF2-40B4-BE49-F238E27FC236}">
                <a16:creationId xmlns:a16="http://schemas.microsoft.com/office/drawing/2014/main" id="{00738685-A361-489A-A307-E99E5FD2D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855" y="965200"/>
            <a:ext cx="5778290" cy="4290381"/>
          </a:xfrm>
          <a:prstGeom prst="rect">
            <a:avLst/>
          </a:prstGeom>
          <a:ln w="190500">
            <a:solidFill>
              <a:srgbClr val="FFFFFF"/>
            </a:solidFill>
          </a:ln>
          <a:effectLst>
            <a:reflection blurRad="38100" stA="52000" endA="300" endPos="30000" dir="5400000" sy="-100000" algn="bl" rotWithShape="0"/>
            <a:softEdge rad="19050"/>
          </a:effectLst>
        </p:spPr>
      </p:pic>
    </p:spTree>
    <p:extLst>
      <p:ext uri="{BB962C8B-B14F-4D97-AF65-F5344CB8AC3E}">
        <p14:creationId xmlns:p14="http://schemas.microsoft.com/office/powerpoint/2010/main" val="332511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401</Words>
  <Application>Microsoft Office PowerPoint</Application>
  <PresentationFormat>Widescreen</PresentationFormat>
  <Paragraphs>22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Broadway</vt:lpstr>
      <vt:lpstr>Calibri</vt:lpstr>
      <vt:lpstr>Corbel</vt:lpstr>
      <vt:lpstr>Depth</vt:lpstr>
      <vt:lpstr>PowerPoint Presentation</vt:lpstr>
      <vt:lpstr>7. Mary Poppins Medley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Hunter</dc:creator>
  <cp:lastModifiedBy>John Hunter</cp:lastModifiedBy>
  <cp:revision>3</cp:revision>
  <dcterms:created xsi:type="dcterms:W3CDTF">2020-02-22T11:51:11Z</dcterms:created>
  <dcterms:modified xsi:type="dcterms:W3CDTF">2020-02-22T11:59:24Z</dcterms:modified>
</cp:coreProperties>
</file>